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2" r:id="rId5"/>
    <p:sldId id="263" r:id="rId6"/>
    <p:sldId id="267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543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51761-5806-4F5E-83FF-A597909C7078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6D182-8B67-44C1-8B80-B446F1E36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about lead consumption and health: https://www.niehs.nih.gov/health/materials/lead_and_your_health_508.pdf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D182-8B67-44C1-8B80-B446F1E36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https://www.cbsnews.com/news/the-flint-water-crisis-a-loss-of-trust/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D182-8B67-44C1-8B80-B446F1E368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Op-Ed: https</a:t>
            </a:r>
            <a:r>
              <a:rPr lang="en-US" dirty="0"/>
              <a:t>://www.nytimes.com/2016/03/27/opinion/sunday/the-future-for-flints-children.html?_r=1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D182-8B67-44C1-8B80-B446F1E368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America’s Pledge video: https://www.americaspledgeonclimate.com/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D182-8B67-44C1-8B80-B446F1E368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0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4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0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74D4-772F-4DD6-8E98-FE7996D4362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FCC0E-A3B4-4842-AB40-F512CBB9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rldbank/2007252916/in/album-7215760158695051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2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water_Horizon_oil_spill#/media/File:Defense.gov_photo_essay_100506-N-6436W-02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Commons:Reusing_content_outside_Wikimedi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hs.nih.gov/health/materials/lead_and_your_health_50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news.com/news/the-flint-water-crisis-a-loss-of-tru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en.wikipedia.org/wiki/Flint_water_crisis#/media/File:Dr._Hanna_Attisha_smiling_in_lab_coa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6/03/27/opinion/sunday/the-future-for-flints-children.html?_r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Muir#/media/File:John_Muir_c190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c.gov/pictures/item/9551400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spledgeonclimat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9916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Moral Leadership and the Environment: </a:t>
            </a:r>
            <a:r>
              <a:rPr lang="en-US" sz="5400" b="1" i="1" dirty="0">
                <a:solidFill>
                  <a:srgbClr val="0070C0"/>
                </a:solidFill>
              </a:rPr>
              <a:t>A Discussion</a:t>
            </a:r>
          </a:p>
        </p:txBody>
      </p:sp>
      <p:pic>
        <p:nvPicPr>
          <p:cNvPr id="3074" name="Picture 2" descr="C:\Users\eshanbaum\Downloads\2007252916_e87966bc7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84997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Factory smokestacks  </a:t>
            </a:r>
            <a:r>
              <a:rPr lang="en-US" sz="1400" dirty="0"/>
              <a:t>CREDIT: </a:t>
            </a:r>
            <a:r>
              <a:rPr lang="en-US" sz="1400" dirty="0">
                <a:hlinkClick r:id="rId3"/>
              </a:rPr>
              <a:t>World Bank</a:t>
            </a:r>
            <a:r>
              <a:rPr lang="en-US" sz="1400" dirty="0"/>
              <a:t> (</a:t>
            </a:r>
            <a:r>
              <a:rPr lang="en-US" sz="1400" dirty="0">
                <a:hlinkClick r:id="rId4"/>
              </a:rPr>
              <a:t>CC</a:t>
            </a:r>
            <a:r>
              <a:rPr lang="en-US" sz="14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4999" y="6581001"/>
            <a:ext cx="380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Carnegie Council for Ethics in International Affairs (2018)</a:t>
            </a:r>
          </a:p>
        </p:txBody>
      </p:sp>
    </p:spTree>
    <p:extLst>
      <p:ext uri="{BB962C8B-B14F-4D97-AF65-F5344CB8AC3E}">
        <p14:creationId xmlns:p14="http://schemas.microsoft.com/office/powerpoint/2010/main" val="410550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Is environmental protection a moral/social justice issue?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06" y="1752600"/>
            <a:ext cx="4344994" cy="4800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are some ways in which the environment can affect our health and our lives?</a:t>
            </a:r>
          </a:p>
          <a:p>
            <a:r>
              <a:rPr lang="en-US" dirty="0">
                <a:solidFill>
                  <a:srgbClr val="00B050"/>
                </a:solidFill>
              </a:rPr>
              <a:t>Can you think of any stories in the news about environmental protection, good or bad? </a:t>
            </a:r>
          </a:p>
        </p:txBody>
      </p:sp>
      <p:pic>
        <p:nvPicPr>
          <p:cNvPr id="1026" name="Picture 2" descr="https://upload.wikimedia.org/wikipedia/commons/thumb/2/21/Defense.gov_photo_essay_100506-N-6436W-023.jpg/1280px-Defense.gov_photo_essay_100506-N-6436W-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35301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1" y="5410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Oil from the Deepwater Horizon oil spill approaches the coast of Mobile, Alabama, 2010. </a:t>
            </a:r>
            <a:r>
              <a:rPr lang="en-US" sz="1600" dirty="0"/>
              <a:t>CREDIT: </a:t>
            </a:r>
            <a:r>
              <a:rPr lang="en-US" sz="1600" dirty="0">
                <a:hlinkClick r:id="rId3"/>
              </a:rPr>
              <a:t>U.S. Navy</a:t>
            </a:r>
            <a:r>
              <a:rPr lang="en-US" sz="1600" dirty="0"/>
              <a:t> (</a:t>
            </a:r>
            <a:r>
              <a:rPr lang="en-US" sz="1600" dirty="0">
                <a:hlinkClick r:id="rId4"/>
              </a:rPr>
              <a:t>CC</a:t>
            </a:r>
            <a:r>
              <a:rPr lang="en-US" sz="16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4999" y="6581001"/>
            <a:ext cx="380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Carnegie Council for Ethics in International Affairs (2018)</a:t>
            </a:r>
          </a:p>
        </p:txBody>
      </p:sp>
    </p:spTree>
    <p:extLst>
      <p:ext uri="{BB962C8B-B14F-4D97-AF65-F5344CB8AC3E}">
        <p14:creationId xmlns:p14="http://schemas.microsoft.com/office/powerpoint/2010/main" val="176147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Protection as a Moral/Social Justice Issue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648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Water Contamination: </a:t>
            </a:r>
            <a:r>
              <a:rPr lang="en-US" dirty="0">
                <a:solidFill>
                  <a:srgbClr val="0070C0"/>
                </a:solidFill>
              </a:rPr>
              <a:t>Some people do not have access to clean drinking water</a:t>
            </a:r>
          </a:p>
          <a:p>
            <a:r>
              <a:rPr lang="en-US" b="1" dirty="0">
                <a:solidFill>
                  <a:srgbClr val="FF0000"/>
                </a:solidFill>
              </a:rPr>
              <a:t>Air Pollution: </a:t>
            </a:r>
            <a:r>
              <a:rPr lang="en-US" dirty="0">
                <a:solidFill>
                  <a:srgbClr val="FF0000"/>
                </a:solidFill>
              </a:rPr>
              <a:t>Residents in certain areas of the country are more likely to suffer from respiratory illnesses due to lack of regulation</a:t>
            </a:r>
          </a:p>
          <a:p>
            <a:r>
              <a:rPr lang="en-US" b="1" dirty="0">
                <a:solidFill>
                  <a:srgbClr val="00B050"/>
                </a:solidFill>
              </a:rPr>
              <a:t>Climate Change: </a:t>
            </a:r>
            <a:r>
              <a:rPr lang="en-US" dirty="0">
                <a:solidFill>
                  <a:srgbClr val="00B050"/>
                </a:solidFill>
              </a:rPr>
              <a:t>Extreme heat has caused events such as forest fires, droughts, and storms to intensify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4999" y="6581001"/>
            <a:ext cx="380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Carnegie Council for Ethics in International Affairs (2018)</a:t>
            </a:r>
          </a:p>
        </p:txBody>
      </p:sp>
    </p:spTree>
    <p:extLst>
      <p:ext uri="{BB962C8B-B14F-4D97-AF65-F5344CB8AC3E}">
        <p14:creationId xmlns:p14="http://schemas.microsoft.com/office/powerpoint/2010/main" val="125763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Water Contamination: </a:t>
            </a:r>
            <a:br>
              <a:rPr lang="en-US" sz="4800" b="1" dirty="0"/>
            </a:br>
            <a:r>
              <a:rPr lang="en-US" sz="4800" b="1" dirty="0"/>
              <a:t>Flint Water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648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city of Flint switched to the Flint River as a water source in 2014</a:t>
            </a:r>
          </a:p>
          <a:p>
            <a:r>
              <a:rPr lang="en-US" dirty="0">
                <a:solidFill>
                  <a:srgbClr val="FF0000"/>
                </a:solidFill>
              </a:rPr>
              <a:t>Tests from the EPA and Virginia Tech University showed dangerous levels of lead in homes</a:t>
            </a:r>
          </a:p>
          <a:p>
            <a:r>
              <a:rPr lang="en-US" dirty="0">
                <a:solidFill>
                  <a:srgbClr val="00B050"/>
                </a:solidFill>
              </a:rPr>
              <a:t>Lead consumption can negatively affect children (cognitive abilities and attention-related behaviors) and adults (lower kidney functions and higher blood pressure) among other ailments [</a:t>
            </a:r>
            <a:r>
              <a:rPr lang="en-US" dirty="0">
                <a:solidFill>
                  <a:srgbClr val="00B050"/>
                </a:solidFill>
                <a:hlinkClick r:id="rId3"/>
              </a:rPr>
              <a:t>NIH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4999" y="6581001"/>
            <a:ext cx="380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Carnegie Council for Ethics in International Affairs (2018)</a:t>
            </a:r>
          </a:p>
        </p:txBody>
      </p:sp>
    </p:spTree>
    <p:extLst>
      <p:ext uri="{BB962C8B-B14F-4D97-AF65-F5344CB8AC3E}">
        <p14:creationId xmlns:p14="http://schemas.microsoft.com/office/powerpoint/2010/main" val="6767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Activity 1: What was the response to the Flint Water Crisis?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800600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Watch the CBS Sunday Morning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clip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What was the situation?</a:t>
            </a:r>
          </a:p>
          <a:p>
            <a:r>
              <a:rPr lang="en-US" dirty="0">
                <a:solidFill>
                  <a:srgbClr val="00B050"/>
                </a:solidFill>
              </a:rPr>
              <a:t>Who responded?</a:t>
            </a:r>
          </a:p>
          <a:p>
            <a:r>
              <a:rPr lang="en-US" dirty="0">
                <a:solidFill>
                  <a:srgbClr val="0070C0"/>
                </a:solidFill>
              </a:rPr>
              <a:t>How did the government work properly? How did it fail?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6188" y="5791201"/>
            <a:ext cx="33568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Mona Hanna-</a:t>
            </a:r>
            <a:r>
              <a:rPr lang="en-US" b="1" dirty="0" err="1"/>
              <a:t>Attisha</a:t>
            </a:r>
            <a:r>
              <a:rPr lang="en-US" b="1" dirty="0"/>
              <a:t> led the Hurley Medical Center lead poisoning study. 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CREDIT: </a:t>
            </a:r>
            <a:r>
              <a:rPr lang="en-US" sz="1400" dirty="0">
                <a:hlinkClick r:id="rId4"/>
              </a:rPr>
              <a:t>HappyPenguinista</a:t>
            </a:r>
            <a:r>
              <a:rPr lang="en-US" sz="1400" dirty="0"/>
              <a:t> (</a:t>
            </a:r>
            <a:r>
              <a:rPr lang="en-US" sz="1400" dirty="0">
                <a:hlinkClick r:id="rId5"/>
              </a:rPr>
              <a:t>CC</a:t>
            </a:r>
            <a:r>
              <a:rPr lang="en-US" sz="1400" dirty="0"/>
              <a:t>)</a:t>
            </a:r>
          </a:p>
        </p:txBody>
      </p:sp>
      <p:pic>
        <p:nvPicPr>
          <p:cNvPr id="3076" name="Picture 4" descr="https://upload.wikimedia.org/wikipedia/commons/thumb/7/72/Dr._Hanna_Attisha_smiling_in_lab_coat.jpg/800px-Dr._Hanna_Attisha_smiling_in_lab_co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6" y="1810352"/>
            <a:ext cx="2843463" cy="39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1423" y="6581000"/>
            <a:ext cx="380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Carnegie Council for Ethics in International Affairs (2018)</a:t>
            </a:r>
          </a:p>
        </p:txBody>
      </p:sp>
    </p:spTree>
    <p:extLst>
      <p:ext uri="{BB962C8B-B14F-4D97-AF65-F5344CB8AC3E}">
        <p14:creationId xmlns:p14="http://schemas.microsoft.com/office/powerpoint/2010/main" val="53322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Activity 2: How to respond to the </a:t>
            </a:r>
            <a:br>
              <a:rPr lang="en-US" b="1" dirty="0"/>
            </a:br>
            <a:r>
              <a:rPr lang="en-US" b="1" dirty="0"/>
              <a:t>Flint Water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Read through the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op-ed</a:t>
            </a:r>
            <a:r>
              <a:rPr lang="en-US" dirty="0">
                <a:solidFill>
                  <a:srgbClr val="0070C0"/>
                </a:solidFill>
              </a:rPr>
              <a:t> written by Dr. Mona Hanna-</a:t>
            </a:r>
            <a:r>
              <a:rPr lang="en-US" dirty="0" err="1">
                <a:solidFill>
                  <a:srgbClr val="0070C0"/>
                </a:solidFill>
              </a:rPr>
              <a:t>Attisha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What is the government doing as a response to the Flint Water Crisis?</a:t>
            </a:r>
          </a:p>
          <a:p>
            <a:r>
              <a:rPr lang="en-US" dirty="0">
                <a:solidFill>
                  <a:srgbClr val="00B050"/>
                </a:solidFill>
              </a:rPr>
              <a:t>What does she suggest needs to be done in addition?</a:t>
            </a:r>
          </a:p>
          <a:p>
            <a:r>
              <a:rPr lang="en-US" dirty="0">
                <a:solidFill>
                  <a:srgbClr val="0070C0"/>
                </a:solidFill>
              </a:rPr>
              <a:t>Do you think Hanna-</a:t>
            </a:r>
            <a:r>
              <a:rPr lang="en-US" dirty="0" err="1">
                <a:solidFill>
                  <a:srgbClr val="0070C0"/>
                </a:solidFill>
              </a:rPr>
              <a:t>Attisha’s</a:t>
            </a:r>
            <a:r>
              <a:rPr lang="en-US" dirty="0">
                <a:solidFill>
                  <a:srgbClr val="0070C0"/>
                </a:solidFill>
              </a:rPr>
              <a:t> leadership on the issue has been successful? What can she achieve through an op-ed piece?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4999" y="6581001"/>
            <a:ext cx="380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Carnegie Council for Ethics in International Affairs (2018)</a:t>
            </a:r>
          </a:p>
        </p:txBody>
      </p:sp>
    </p:spTree>
    <p:extLst>
      <p:ext uri="{BB962C8B-B14F-4D97-AF65-F5344CB8AC3E}">
        <p14:creationId xmlns:p14="http://schemas.microsoft.com/office/powerpoint/2010/main" val="99219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Moral Leadership and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makes somebody a “moral leader” in regards to the environment?</a:t>
            </a:r>
          </a:p>
          <a:p>
            <a:r>
              <a:rPr lang="en-US" dirty="0">
                <a:solidFill>
                  <a:srgbClr val="00B050"/>
                </a:solidFill>
              </a:rPr>
              <a:t>What/who are they fighting for?</a:t>
            </a:r>
          </a:p>
          <a:p>
            <a:r>
              <a:rPr lang="en-US" dirty="0">
                <a:solidFill>
                  <a:srgbClr val="0070C0"/>
                </a:solidFill>
              </a:rPr>
              <a:t>Do their ideas always have to be popular at the time?</a:t>
            </a:r>
          </a:p>
        </p:txBody>
      </p:sp>
      <p:pic>
        <p:nvPicPr>
          <p:cNvPr id="4098" name="Picture 2" descr="John Muir c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124200" cy="361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5756734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John Muir helped preserve American wilderness and founded the Sierra Club. 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CREDIT: </a:t>
            </a:r>
            <a:r>
              <a:rPr lang="en-US" sz="1400" dirty="0">
                <a:hlinkClick r:id="rId3"/>
              </a:rPr>
              <a:t>Library of Congress</a:t>
            </a:r>
            <a:r>
              <a:rPr lang="en-US" sz="1400" dirty="0"/>
              <a:t> (</a:t>
            </a:r>
            <a:r>
              <a:rPr lang="en-US" sz="1400" dirty="0">
                <a:hlinkClick r:id="rId4"/>
              </a:rPr>
              <a:t>CC</a:t>
            </a:r>
            <a:r>
              <a:rPr lang="en-US" sz="1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0425" y="6572666"/>
            <a:ext cx="380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Carnegie Council for Ethics in International Affairs (2018)</a:t>
            </a:r>
          </a:p>
        </p:txBody>
      </p:sp>
    </p:spTree>
    <p:extLst>
      <p:ext uri="{BB962C8B-B14F-4D97-AF65-F5344CB8AC3E}">
        <p14:creationId xmlns:p14="http://schemas.microsoft.com/office/powerpoint/2010/main" val="3441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Moral Leadership, the Environment, and your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can you show “moral leadership” concerning the environment and your community?</a:t>
            </a:r>
          </a:p>
          <a:p>
            <a:r>
              <a:rPr lang="en-US" sz="3600" dirty="0">
                <a:solidFill>
                  <a:srgbClr val="00B050"/>
                </a:solidFill>
              </a:rPr>
              <a:t>Do environmentally friendly acts need to be done on a large scale to make a difference?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How is “</a:t>
            </a:r>
            <a:r>
              <a:rPr lang="en-US" sz="3600" dirty="0">
                <a:solidFill>
                  <a:srgbClr val="0070C0"/>
                </a:solidFill>
                <a:hlinkClick r:id="rId3"/>
              </a:rPr>
              <a:t>America’s Pledge</a:t>
            </a:r>
            <a:r>
              <a:rPr lang="en-US" sz="3600" dirty="0">
                <a:solidFill>
                  <a:srgbClr val="0070C0"/>
                </a:solidFill>
              </a:rPr>
              <a:t>” using local initiatives to make a big impact?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4999" y="6581001"/>
            <a:ext cx="380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Carnegie Council for Ethics in International Affairs (2018)</a:t>
            </a:r>
          </a:p>
        </p:txBody>
      </p:sp>
    </p:spTree>
    <p:extLst>
      <p:ext uri="{BB962C8B-B14F-4D97-AF65-F5344CB8AC3E}">
        <p14:creationId xmlns:p14="http://schemas.microsoft.com/office/powerpoint/2010/main" val="4069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548</Words>
  <Application>Microsoft Office PowerPoint</Application>
  <PresentationFormat>On-screen Show (4:3)</PresentationFormat>
  <Paragraphs>50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Moral Leadership and the Environment: A Discussion</vt:lpstr>
      <vt:lpstr>Is environmental protection a moral/social justice issue?</vt:lpstr>
      <vt:lpstr>Environmental Protection as a Moral/Social Justice Issue in the U.S.</vt:lpstr>
      <vt:lpstr>Water Contamination:  Flint Water Crisis</vt:lpstr>
      <vt:lpstr>Activity 1: What was the response to the Flint Water Crisis?</vt:lpstr>
      <vt:lpstr>Activity 2: How to respond to the  Flint Water Crisis</vt:lpstr>
      <vt:lpstr>Moral Leadership and the Environment</vt:lpstr>
      <vt:lpstr>Moral Leadership, the Environment, and your community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 Leadership and the Environment: A Discussion</dc:title>
  <dc:creator>Elena Shanbaum</dc:creator>
  <cp:lastModifiedBy>Elena Shanbaum</cp:lastModifiedBy>
  <cp:revision>20</cp:revision>
  <dcterms:created xsi:type="dcterms:W3CDTF">2018-08-27T21:06:31Z</dcterms:created>
  <dcterms:modified xsi:type="dcterms:W3CDTF">2018-08-28T18:10:21Z</dcterms:modified>
</cp:coreProperties>
</file>