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9" r:id="rId3"/>
    <p:sldId id="260" r:id="rId4"/>
    <p:sldId id="264" r:id="rId5"/>
    <p:sldId id="261" r:id="rId6"/>
    <p:sldId id="262" r:id="rId7"/>
    <p:sldId id="265" r:id="rId8"/>
    <p:sldId id="263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x Woodson" initials="AW" lastIdx="3" clrIdx="0">
    <p:extLst/>
  </p:cmAuthor>
  <p:cmAuthor id="2" name="Elena Shanbaum" initials="ES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89214" autoAdjust="0"/>
  </p:normalViewPr>
  <p:slideViewPr>
    <p:cSldViewPr>
      <p:cViewPr varScale="1">
        <p:scale>
          <a:sx n="63" d="100"/>
          <a:sy n="63" d="100"/>
        </p:scale>
        <p:origin x="-5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AC06BF-345B-4F82-814F-2BEDA0F64F5A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80DEFD-6A8D-435E-AECB-6FABEFF68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49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Carnegie Council for Ethics in International Affairs (2018)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0DEFD-6A8D-435E-AECB-6FABEFF68C9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814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baseline="0" dirty="0" smtClean="0">
                <a:solidFill>
                  <a:srgbClr val="54595D"/>
                </a:solidFill>
                <a:effectLst/>
                <a:latin typeface="Arial"/>
              </a:rPr>
              <a:t>Activity 1: https://www.carnegiecouncil.org/education/worksheets/Ideologies/what-is-liberal-democracy</a:t>
            </a:r>
            <a:endParaRPr lang="en-US" b="0" i="0" baseline="0" dirty="0">
              <a:solidFill>
                <a:srgbClr val="54595D"/>
              </a:solidFill>
              <a:effectLst/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0DEFD-6A8D-435E-AECB-6FABEFF68C9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4030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Activity 2: https://www.carnegiecouncil.org/education/worksheets/comparativegovernment/terms/illiberaldemocracy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0DEFD-6A8D-435E-AECB-6FABEFF68C9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529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EC93-506D-4841-B35C-5D1EF9C95EEA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EEDE7-E969-4E6A-8466-0CF320B8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028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EC93-506D-4841-B35C-5D1EF9C95EEA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EEDE7-E969-4E6A-8466-0CF320B8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874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EC93-506D-4841-B35C-5D1EF9C95EEA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EEDE7-E969-4E6A-8466-0CF320B8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113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EC93-506D-4841-B35C-5D1EF9C95EEA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EEDE7-E969-4E6A-8466-0CF320B8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606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EC93-506D-4841-B35C-5D1EF9C95EEA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EEDE7-E969-4E6A-8466-0CF320B8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595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EC93-506D-4841-B35C-5D1EF9C95EEA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EEDE7-E969-4E6A-8466-0CF320B8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74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EC93-506D-4841-B35C-5D1EF9C95EEA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EEDE7-E969-4E6A-8466-0CF320B8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092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EC93-506D-4841-B35C-5D1EF9C95EEA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EEDE7-E969-4E6A-8466-0CF320B8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746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EC93-506D-4841-B35C-5D1EF9C95EEA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EEDE7-E969-4E6A-8466-0CF320B8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098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EC93-506D-4841-B35C-5D1EF9C95EEA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EEDE7-E969-4E6A-8466-0CF320B8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104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EC93-506D-4841-B35C-5D1EF9C95EEA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EEDE7-E969-4E6A-8466-0CF320B8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030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8EC93-506D-4841-B35C-5D1EF9C95EEA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EEDE7-E969-4E6A-8466-0CF320B8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86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rnegiecouncil.org/education/worksheets/Ideologies/what-is-liberal-democrac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reativecommons.org/publicdomain/mark/1.0/deed.en" TargetMode="External"/><Relationship Id="rId5" Type="http://schemas.openxmlformats.org/officeDocument/2006/relationships/hyperlink" Target="https://commons.wikimedia.org/wiki/File:Godfrey_Kneller_-_Portrait_of_John_Locke_(Hermitage).jpg" TargetMode="Externa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rnegiecouncil.org/education/worksheets/comparativegovernment/terms/illiberaldemocracy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ommons.wikimedia.org/wiki/File:President_Rodrigo_Roa_Duterte_2017.jpg#filelinks" TargetMode="External"/><Relationship Id="rId5" Type="http://schemas.openxmlformats.org/officeDocument/2006/relationships/hyperlink" Target="https://en.wikipedia.org/wiki/Rodrigo_Duterte#/media/File:President_Rodrigo_Roa_Duterte_2017.jpg" TargetMode="Externa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905000"/>
            <a:ext cx="8839200" cy="1470025"/>
          </a:xfrm>
        </p:spPr>
        <p:txBody>
          <a:bodyPr>
            <a:noAutofit/>
          </a:bodyPr>
          <a:lstStyle/>
          <a:p>
            <a:r>
              <a:rPr lang="en-US" sz="8000" b="1" dirty="0">
                <a:solidFill>
                  <a:srgbClr val="00B050"/>
                </a:solidFill>
              </a:rPr>
              <a:t>Defining Democracy: </a:t>
            </a:r>
            <a:r>
              <a:rPr lang="en-US" sz="7200" b="1" dirty="0">
                <a:solidFill>
                  <a:srgbClr val="00B050"/>
                </a:solidFill>
              </a:rPr>
              <a:t/>
            </a:r>
            <a:br>
              <a:rPr lang="en-US" sz="7200" b="1" dirty="0">
                <a:solidFill>
                  <a:srgbClr val="00B050"/>
                </a:solidFill>
              </a:rPr>
            </a:br>
            <a:r>
              <a:rPr lang="en-US" sz="5400" dirty="0">
                <a:solidFill>
                  <a:srgbClr val="0070C0"/>
                </a:solidFill>
              </a:rPr>
              <a:t>An introduction to various forms of representative electoral systems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5867400"/>
            <a:ext cx="861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*These definitions should be seen as fluid and can vary depending on the government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486400" y="6553200"/>
            <a:ext cx="3810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Carnegie Council for Ethics in International Affairs (2018)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59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b="1" dirty="0"/>
              <a:t>What is democracy?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953000"/>
          </a:xfrm>
        </p:spPr>
        <p:txBody>
          <a:bodyPr>
            <a:noAutofit/>
          </a:bodyPr>
          <a:lstStyle/>
          <a:p>
            <a:r>
              <a:rPr lang="en-US" sz="4400" dirty="0">
                <a:solidFill>
                  <a:srgbClr val="0070C0"/>
                </a:solidFill>
              </a:rPr>
              <a:t>What three key words/terms would you use to describe democracy?</a:t>
            </a:r>
          </a:p>
          <a:p>
            <a:pPr lvl="1"/>
            <a:r>
              <a:rPr lang="en-US" sz="4000" dirty="0">
                <a:solidFill>
                  <a:srgbClr val="FF0000"/>
                </a:solidFill>
              </a:rPr>
              <a:t>Why did you choose these terms?</a:t>
            </a:r>
          </a:p>
          <a:p>
            <a:r>
              <a:rPr lang="en-US" sz="4400" dirty="0">
                <a:solidFill>
                  <a:srgbClr val="00B050"/>
                </a:solidFill>
              </a:rPr>
              <a:t>Do you think all </a:t>
            </a:r>
            <a:r>
              <a:rPr lang="en-US" sz="4400" dirty="0" smtClean="0">
                <a:solidFill>
                  <a:srgbClr val="00B050"/>
                </a:solidFill>
              </a:rPr>
              <a:t>democracies, despite </a:t>
            </a:r>
            <a:r>
              <a:rPr lang="en-US" sz="4400" dirty="0">
                <a:solidFill>
                  <a:srgbClr val="00B050"/>
                </a:solidFill>
              </a:rPr>
              <a:t>the </a:t>
            </a:r>
            <a:r>
              <a:rPr lang="en-US" sz="4400" dirty="0" smtClean="0">
                <a:solidFill>
                  <a:srgbClr val="00B050"/>
                </a:solidFill>
              </a:rPr>
              <a:t>country/location, work </a:t>
            </a:r>
            <a:r>
              <a:rPr lang="en-US" sz="4400" dirty="0">
                <a:solidFill>
                  <a:srgbClr val="00B050"/>
                </a:solidFill>
              </a:rPr>
              <a:t>the </a:t>
            </a:r>
            <a:r>
              <a:rPr lang="en-US" sz="4400" dirty="0" smtClean="0">
                <a:solidFill>
                  <a:srgbClr val="00B050"/>
                </a:solidFill>
              </a:rPr>
              <a:t>same way? </a:t>
            </a:r>
            <a:r>
              <a:rPr lang="en-US" sz="4400" dirty="0">
                <a:solidFill>
                  <a:srgbClr val="00B050"/>
                </a:solidFill>
              </a:rPr>
              <a:t>Why or why not?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86400" y="6553200"/>
            <a:ext cx="3810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Carnegie Council for Ethics in International Affairs (2018)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53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96000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3600" b="1" dirty="0">
                <a:solidFill>
                  <a:srgbClr val="0070C0"/>
                </a:solidFill>
              </a:rPr>
              <a:t>Democracy</a:t>
            </a:r>
            <a:r>
              <a:rPr lang="en-US" sz="3600" dirty="0">
                <a:solidFill>
                  <a:srgbClr val="0070C0"/>
                </a:solidFill>
              </a:rPr>
              <a:t> is a political system in which </a:t>
            </a:r>
            <a:r>
              <a:rPr lang="en-US" sz="3600" dirty="0">
                <a:solidFill>
                  <a:srgbClr val="0070C0"/>
                </a:solidFill>
              </a:rPr>
              <a:t>power is vested in and exercised </a:t>
            </a:r>
            <a:r>
              <a:rPr lang="en-US" sz="3600" dirty="0">
                <a:solidFill>
                  <a:srgbClr val="0070C0"/>
                </a:solidFill>
              </a:rPr>
              <a:t>by its citizens. </a:t>
            </a:r>
            <a:r>
              <a:rPr lang="en-US" sz="3600" i="1" dirty="0">
                <a:solidFill>
                  <a:srgbClr val="0070C0"/>
                </a:solidFill>
              </a:rPr>
              <a:t>This can take on many forms. </a:t>
            </a:r>
          </a:p>
          <a:p>
            <a:pPr lvl="0"/>
            <a:r>
              <a:rPr lang="en-US" sz="3600" b="1" dirty="0">
                <a:solidFill>
                  <a:srgbClr val="FF0000"/>
                </a:solidFill>
              </a:rPr>
              <a:t>Direct democracies </a:t>
            </a:r>
            <a:r>
              <a:rPr lang="en-US" sz="3600" dirty="0">
                <a:solidFill>
                  <a:srgbClr val="FF0000"/>
                </a:solidFill>
              </a:rPr>
              <a:t>are when citizens vote directly on laws (plebiscites, referenda, or initiatives).</a:t>
            </a:r>
          </a:p>
          <a:p>
            <a:pPr lvl="0"/>
            <a:r>
              <a:rPr lang="en-US" sz="3600" b="1" dirty="0">
                <a:solidFill>
                  <a:srgbClr val="00B050"/>
                </a:solidFill>
              </a:rPr>
              <a:t>Indirect democracies </a:t>
            </a:r>
            <a:r>
              <a:rPr lang="en-US" sz="3600" dirty="0">
                <a:solidFill>
                  <a:srgbClr val="00B050"/>
                </a:solidFill>
              </a:rPr>
              <a:t>are more common and have citizens who elect representatives, who then make laws that are supposed to be in the citizens’ best interests.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86400" y="6553200"/>
            <a:ext cx="3810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Carnegie Council for Ethics in International Affairs (2018)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72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/>
              <a:t>What is a liberal democracy?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09700"/>
            <a:ext cx="4876800" cy="4953000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Complete </a:t>
            </a:r>
            <a:r>
              <a:rPr lang="en-US" sz="3600" dirty="0">
                <a:solidFill>
                  <a:srgbClr val="0070C0"/>
                </a:solidFill>
                <a:hlinkClick r:id="rId3"/>
              </a:rPr>
              <a:t>Activity 1 </a:t>
            </a:r>
            <a:r>
              <a:rPr lang="en-US" sz="3600" dirty="0" smtClean="0">
                <a:solidFill>
                  <a:srgbClr val="0070C0"/>
                </a:solidFill>
              </a:rPr>
              <a:t>to </a:t>
            </a:r>
            <a:r>
              <a:rPr lang="en-US" sz="3600" dirty="0">
                <a:solidFill>
                  <a:srgbClr val="0070C0"/>
                </a:solidFill>
              </a:rPr>
              <a:t>define liberal democracy</a:t>
            </a:r>
          </a:p>
          <a:p>
            <a:r>
              <a:rPr lang="en-US" sz="3600" dirty="0">
                <a:solidFill>
                  <a:srgbClr val="FF0000"/>
                </a:solidFill>
              </a:rPr>
              <a:t>What makes </a:t>
            </a:r>
            <a:r>
              <a:rPr lang="en-US" sz="3600" dirty="0" smtClean="0">
                <a:solidFill>
                  <a:srgbClr val="FF0000"/>
                </a:solidFill>
              </a:rPr>
              <a:t>something “liberal”?</a:t>
            </a:r>
            <a:endParaRPr lang="en-US" sz="3600" dirty="0">
              <a:solidFill>
                <a:srgbClr val="FF0000"/>
              </a:solidFill>
            </a:endParaRPr>
          </a:p>
          <a:p>
            <a:r>
              <a:rPr lang="en-US" sz="3600" dirty="0">
                <a:solidFill>
                  <a:srgbClr val="00B050"/>
                </a:solidFill>
              </a:rPr>
              <a:t>What countries would you consider to be liberal democracies?</a:t>
            </a:r>
          </a:p>
        </p:txBody>
      </p:sp>
      <p:pic>
        <p:nvPicPr>
          <p:cNvPr id="2050" name="Picture 2" descr="https://upload.wikimedia.org/wikipedia/commons/thumb/b/b8/John_Locke.jpg/800px-John_Lock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199" y="1524000"/>
            <a:ext cx="3288299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442526" y="5650914"/>
            <a:ext cx="354907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John Locke’s philosophies helped create modern-day liberal </a:t>
            </a:r>
            <a:r>
              <a:rPr lang="en-US" dirty="0" smtClean="0"/>
              <a:t>thought</a:t>
            </a:r>
          </a:p>
          <a:p>
            <a:pPr algn="ctr"/>
            <a:r>
              <a:rPr lang="en-US" sz="1600" dirty="0" smtClean="0"/>
              <a:t>Photo Credit: </a:t>
            </a:r>
            <a:r>
              <a:rPr lang="en-US" sz="1600" dirty="0" smtClean="0">
                <a:hlinkClick r:id="rId5"/>
              </a:rPr>
              <a:t>Hermitage Museum </a:t>
            </a:r>
            <a:r>
              <a:rPr lang="en-US" sz="1600" dirty="0" smtClean="0"/>
              <a:t>(</a:t>
            </a:r>
            <a:r>
              <a:rPr lang="en-US" sz="1600" dirty="0" smtClean="0">
                <a:hlinkClick r:id="rId6"/>
              </a:rPr>
              <a:t>CC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15240" y="6370320"/>
            <a:ext cx="3810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Carnegie Council for Ethics in International Affairs (2018)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77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Liberal Democracy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953000"/>
          </a:xfrm>
        </p:spPr>
        <p:txBody>
          <a:bodyPr/>
          <a:lstStyle/>
          <a:p>
            <a:r>
              <a:rPr lang="en-US" sz="3600" dirty="0">
                <a:solidFill>
                  <a:srgbClr val="00B050"/>
                </a:solidFill>
                <a:ea typeface="Calibri"/>
                <a:cs typeface="Times New Roman"/>
              </a:rPr>
              <a:t>A representative government with </a:t>
            </a:r>
          </a:p>
          <a:p>
            <a:pPr lvl="1"/>
            <a:r>
              <a:rPr lang="en-US" sz="3200" dirty="0">
                <a:solidFill>
                  <a:srgbClr val="0070C0"/>
                </a:solidFill>
                <a:ea typeface="Calibri"/>
                <a:cs typeface="Times New Roman"/>
              </a:rPr>
              <a:t>free and fair elections</a:t>
            </a:r>
          </a:p>
          <a:p>
            <a:pPr lvl="1"/>
            <a:r>
              <a:rPr lang="en-US" sz="3200" dirty="0">
                <a:solidFill>
                  <a:srgbClr val="FF0000"/>
                </a:solidFill>
                <a:ea typeface="Calibri"/>
                <a:cs typeface="Times New Roman"/>
              </a:rPr>
              <a:t>majority rule and minority rights (pluralism)</a:t>
            </a:r>
          </a:p>
          <a:p>
            <a:pPr lvl="1"/>
            <a:r>
              <a:rPr lang="en-US" sz="3200" dirty="0">
                <a:solidFill>
                  <a:srgbClr val="00B050"/>
                </a:solidFill>
                <a:ea typeface="Calibri"/>
                <a:cs typeface="Times New Roman"/>
              </a:rPr>
              <a:t>an emphasis on separation of powers, constitutionalism, and rule of law,</a:t>
            </a:r>
          </a:p>
          <a:p>
            <a:pPr lvl="1"/>
            <a:r>
              <a:rPr lang="en-US" sz="3200" dirty="0">
                <a:solidFill>
                  <a:srgbClr val="FF0000"/>
                </a:solidFill>
                <a:ea typeface="Calibri"/>
                <a:cs typeface="Times New Roman"/>
              </a:rPr>
              <a:t>and the protection of individual liberties. </a:t>
            </a:r>
          </a:p>
          <a:p>
            <a:r>
              <a:rPr lang="en-US" sz="3600" dirty="0">
                <a:solidFill>
                  <a:srgbClr val="0070C0"/>
                </a:solidFill>
                <a:cs typeface="Times New Roman"/>
              </a:rPr>
              <a:t>An example of a liberal democracy is the United States</a:t>
            </a:r>
          </a:p>
          <a:p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86400" y="6553200"/>
            <a:ext cx="3810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Carnegie Council for Ethics in International Affairs (2018)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29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Social Democracy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5029200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Has all the political characteristics of a liberal democracy </a:t>
            </a:r>
          </a:p>
          <a:p>
            <a:r>
              <a:rPr lang="en-US" dirty="0">
                <a:solidFill>
                  <a:srgbClr val="0070C0"/>
                </a:solidFill>
              </a:rPr>
              <a:t>There is a mixed (free market/socialist) economy that provides a social safety net for its citizens (public health care, education, etc.)</a:t>
            </a:r>
          </a:p>
          <a:p>
            <a:r>
              <a:rPr lang="en-US" dirty="0">
                <a:solidFill>
                  <a:srgbClr val="00B050"/>
                </a:solidFill>
              </a:rPr>
              <a:t>The main difference is that in a </a:t>
            </a:r>
            <a:r>
              <a:rPr lang="en-US" dirty="0" smtClean="0">
                <a:solidFill>
                  <a:srgbClr val="00B050"/>
                </a:solidFill>
              </a:rPr>
              <a:t>liberal </a:t>
            </a:r>
            <a:r>
              <a:rPr lang="en-US" dirty="0">
                <a:solidFill>
                  <a:srgbClr val="00B050"/>
                </a:solidFill>
              </a:rPr>
              <a:t>democracy, it is </a:t>
            </a:r>
            <a:r>
              <a:rPr lang="en-US" dirty="0" smtClean="0">
                <a:solidFill>
                  <a:srgbClr val="00B050"/>
                </a:solidFill>
              </a:rPr>
              <a:t>more up </a:t>
            </a:r>
            <a:r>
              <a:rPr lang="en-US" dirty="0">
                <a:solidFill>
                  <a:srgbClr val="00B050"/>
                </a:solidFill>
              </a:rPr>
              <a:t>to the individual to provide for themselves, whereas a social democracy provides </a:t>
            </a:r>
            <a:r>
              <a:rPr lang="en-US" dirty="0" smtClean="0">
                <a:solidFill>
                  <a:srgbClr val="00B050"/>
                </a:solidFill>
              </a:rPr>
              <a:t>more public </a:t>
            </a:r>
            <a:r>
              <a:rPr lang="en-US" dirty="0">
                <a:solidFill>
                  <a:srgbClr val="00B050"/>
                </a:solidFill>
              </a:rPr>
              <a:t>welfare benefits.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86400" y="6553200"/>
            <a:ext cx="3810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Carnegie Council for Ethics in International Affairs (2018)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12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Illiberal Democracy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4800600" cy="4953000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00B050"/>
                </a:solidFill>
              </a:rPr>
              <a:t>If we have an understanding of liberal democracy, how can we define illiberal democracy?</a:t>
            </a:r>
          </a:p>
          <a:p>
            <a:r>
              <a:rPr lang="en-US" sz="3600" dirty="0">
                <a:solidFill>
                  <a:srgbClr val="FF0000"/>
                </a:solidFill>
              </a:rPr>
              <a:t>Complete </a:t>
            </a:r>
            <a:r>
              <a:rPr lang="en-US" sz="3600" dirty="0">
                <a:solidFill>
                  <a:srgbClr val="FF0000"/>
                </a:solidFill>
                <a:hlinkClick r:id="rId3"/>
              </a:rPr>
              <a:t>Activity 2 </a:t>
            </a:r>
            <a:r>
              <a:rPr lang="en-US" sz="3600" dirty="0">
                <a:solidFill>
                  <a:srgbClr val="FF0000"/>
                </a:solidFill>
              </a:rPr>
              <a:t>to learn more about illiberal democracies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725036"/>
            <a:ext cx="3352800" cy="4046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34000" y="5850523"/>
            <a:ext cx="36576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Philippine President Rodrigo </a:t>
            </a:r>
            <a:r>
              <a:rPr lang="en-US" b="1" dirty="0" err="1" smtClean="0"/>
              <a:t>Duterte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1400" dirty="0" smtClean="0"/>
              <a:t>Photo Credit</a:t>
            </a:r>
            <a:r>
              <a:rPr lang="en-US" sz="1400" dirty="0"/>
              <a:t>: </a:t>
            </a:r>
            <a:r>
              <a:rPr lang="en-US" sz="1400" dirty="0">
                <a:hlinkClick r:id="rId5"/>
              </a:rPr>
              <a:t>Presidential Communications Operations Office </a:t>
            </a:r>
            <a:r>
              <a:rPr lang="en-US" sz="1400" dirty="0" smtClean="0">
                <a:hlinkClick r:id="rId5"/>
              </a:rPr>
              <a:t>, Philippines </a:t>
            </a:r>
            <a:r>
              <a:rPr lang="en-US" sz="1400" dirty="0" smtClean="0"/>
              <a:t>(</a:t>
            </a:r>
            <a:r>
              <a:rPr lang="en-US" sz="1400" dirty="0" smtClean="0">
                <a:hlinkClick r:id="rId6"/>
              </a:rPr>
              <a:t>CC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373743"/>
            <a:ext cx="3810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Carnegie Council for Ethics in International Affairs (2018)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49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Illiberal Democracy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Illiberal democracies follow the basic </a:t>
            </a:r>
            <a:r>
              <a:rPr lang="en-US" i="1" dirty="0">
                <a:solidFill>
                  <a:srgbClr val="00B050"/>
                </a:solidFill>
              </a:rPr>
              <a:t>procedures</a:t>
            </a:r>
            <a:r>
              <a:rPr lang="en-US" dirty="0">
                <a:solidFill>
                  <a:srgbClr val="00B050"/>
                </a:solidFill>
              </a:rPr>
              <a:t> of democracy, meaning citizens elect </a:t>
            </a:r>
            <a:r>
              <a:rPr lang="en-US" dirty="0" smtClean="0">
                <a:solidFill>
                  <a:srgbClr val="00B050"/>
                </a:solidFill>
              </a:rPr>
              <a:t>(although not always fairly) their </a:t>
            </a:r>
            <a:r>
              <a:rPr lang="en-US" dirty="0">
                <a:solidFill>
                  <a:srgbClr val="00B050"/>
                </a:solidFill>
              </a:rPr>
              <a:t>representatives.</a:t>
            </a:r>
          </a:p>
          <a:p>
            <a:r>
              <a:rPr lang="en-US" dirty="0">
                <a:solidFill>
                  <a:srgbClr val="FF0000"/>
                </a:solidFill>
              </a:rPr>
              <a:t>Also known as “hybrid democracies,” illiberal democracies typically suppress civil liberties in the name of </a:t>
            </a:r>
            <a:r>
              <a:rPr lang="en-US" dirty="0" err="1">
                <a:solidFill>
                  <a:srgbClr val="FF0000"/>
                </a:solidFill>
              </a:rPr>
              <a:t>majoritarianism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0070C0"/>
                </a:solidFill>
              </a:rPr>
              <a:t>Examples of illiberal democracies in 2018 include Russia and the Philippines.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86400" y="6553200"/>
            <a:ext cx="3810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Carnegie Council for Ethics in International Affairs (2018)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72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Summary Questions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What type of democracy do you have in your country today?</a:t>
            </a:r>
          </a:p>
          <a:p>
            <a:r>
              <a:rPr lang="en-US" sz="4000" dirty="0" smtClean="0">
                <a:solidFill>
                  <a:srgbClr val="0070C0"/>
                </a:solidFill>
              </a:rPr>
              <a:t>Would you consider your government a democracy 50 years ago? Why or why not?</a:t>
            </a:r>
          </a:p>
          <a:p>
            <a:r>
              <a:rPr lang="en-US" sz="4000" dirty="0" smtClean="0">
                <a:solidFill>
                  <a:srgbClr val="00B050"/>
                </a:solidFill>
              </a:rPr>
              <a:t>Why would some countries support an illiberal democracy? Explain.</a:t>
            </a:r>
            <a:endParaRPr lang="en-US" sz="4000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86400" y="6553200"/>
            <a:ext cx="3810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Carnegie Council for Ethics in International Affairs (2018)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55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533</Words>
  <Application>Microsoft Office PowerPoint</Application>
  <PresentationFormat>On-screen Show (4:3)</PresentationFormat>
  <Paragraphs>53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Defining Democracy:  An introduction to various forms of representative electoral systems</vt:lpstr>
      <vt:lpstr>What is democracy?</vt:lpstr>
      <vt:lpstr>PowerPoint Presentation</vt:lpstr>
      <vt:lpstr>What is a liberal democracy?</vt:lpstr>
      <vt:lpstr>Liberal Democracy</vt:lpstr>
      <vt:lpstr>Social Democracy</vt:lpstr>
      <vt:lpstr>Illiberal Democracy</vt:lpstr>
      <vt:lpstr>Illiberal Democracy</vt:lpstr>
      <vt:lpstr>Summary Questions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Defining Democracy</dc:title>
  <dc:creator>Elena Shanbaum</dc:creator>
  <cp:lastModifiedBy>Elena Shanbaum</cp:lastModifiedBy>
  <cp:revision>20</cp:revision>
  <dcterms:created xsi:type="dcterms:W3CDTF">2018-08-09T20:54:09Z</dcterms:created>
  <dcterms:modified xsi:type="dcterms:W3CDTF">2018-08-21T15:42:52Z</dcterms:modified>
</cp:coreProperties>
</file>